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71" r:id="rId4"/>
    <p:sldId id="261" r:id="rId5"/>
    <p:sldId id="260" r:id="rId6"/>
    <p:sldId id="272" r:id="rId7"/>
    <p:sldId id="273" r:id="rId8"/>
    <p:sldId id="275" r:id="rId9"/>
    <p:sldId id="274" r:id="rId10"/>
    <p:sldId id="267" r:id="rId11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uro Nanni" initials="MN" lastIdx="1" clrIdx="0">
    <p:extLst>
      <p:ext uri="{19B8F6BF-5375-455C-9EA6-DF929625EA0E}">
        <p15:presenceInfo xmlns:p15="http://schemas.microsoft.com/office/powerpoint/2012/main" userId="d17679d58f1f916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166F3F-4049-4104-B4CC-D568B9CF53B2}" v="12" dt="2022-10-06T08:26:09.010"/>
    <p1510:client id="{D4B4B445-E4BE-41ED-85ED-F1C56EBC69EF}" v="5" dt="2020-08-21T07:41:32.195"/>
  </p1510:revLst>
</p1510:revInfo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4" autoAdjust="0"/>
    <p:restoredTop sz="96433" autoAdjust="0"/>
  </p:normalViewPr>
  <p:slideViewPr>
    <p:cSldViewPr snapToGrid="0">
      <p:cViewPr varScale="1">
        <p:scale>
          <a:sx n="81" d="100"/>
          <a:sy n="81" d="100"/>
        </p:scale>
        <p:origin x="38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37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0T23:28:08.998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7330FE3-AF14-4EA6-B439-82B19AED6B2C}" type="datetime1">
              <a:rPr lang="it-IT" smtClean="0"/>
              <a:t>14/03/2023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4F617-7A30-41D4-AB86-5D833C98E18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74A9B-56E0-42C1-BE79-BCD08B6E4F9E}" type="datetime1">
              <a:rPr lang="it-IT" smtClean="0"/>
              <a:pPr/>
              <a:t>14/03/2023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B9A179D-2D27-49E2-B022-8EDDA2EFE68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sz="1200" i="1" dirty="0">
                <a:latin typeface="Arial" pitchFamily="34" charset="0"/>
                <a:cs typeface="Arial" pitchFamily="34" charset="0"/>
              </a:rPr>
              <a:t>Per cambiare l'immagine in questa diapositiva, selezionarla ed eliminarla. Quindi fare clic sull'icona Immagini nel segnaposto per inserire l'immagine desiderata.</a:t>
            </a:r>
          </a:p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B9A179D-2D27-49E2-B022-8EDDA2EFE682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1488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3461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2346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5009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9670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it-IT" sz="1800" dirty="0"/>
          </a:p>
        </p:txBody>
      </p:sp>
      <p:sp>
        <p:nvSpPr>
          <p:cNvPr id="7" name="Figura a mano libera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it-IT" sz="1800" dirty="0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it-IT" sz="180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75DBC96-34B0-4B4F-AB76-37A2F5AE677B}" type="datetime1">
              <a:rPr lang="it-IT" smtClean="0"/>
              <a:pPr/>
              <a:t>14/03/2023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ue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0" name="Rettangolo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800" dirty="0"/>
          </a:p>
        </p:txBody>
      </p:sp>
      <p:sp>
        <p:nvSpPr>
          <p:cNvPr id="12" name="Rettangolo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8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</p:txBody>
      </p:sp>
      <p:sp>
        <p:nvSpPr>
          <p:cNvPr id="8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3" name="Segnaposto testo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CB5424-0EFC-4FE8-95AD-9CC902E6A1A2}" type="datetime1">
              <a:rPr lang="it-IT" smtClean="0"/>
              <a:pPr/>
              <a:t>14/03/2023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741DB1-5EAC-446C-A9A1-E444C86D1EE0}" type="datetime1">
              <a:rPr lang="it-IT" smtClean="0"/>
              <a:pPr/>
              <a:t>14/03/2023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 rtlCol="0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5795E39-C4FA-4B9A-9B5F-89B3FE074D57}" type="datetime1">
              <a:rPr lang="it-IT" smtClean="0"/>
              <a:pPr/>
              <a:t>14/03/2023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7F8E3F6-DE14-48B2-B2BC-6FABA9630FB8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1715AC-37B1-4B9C-AEA0-768803C5AC9D}" type="datetime1">
              <a:rPr lang="it-IT" smtClean="0"/>
              <a:pPr/>
              <a:t>14/03/2023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sz="1800" dirty="0"/>
          </a:p>
        </p:txBody>
      </p:sp>
      <p:sp>
        <p:nvSpPr>
          <p:cNvPr id="11" name="Figura a mano libera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it-IT" sz="1800" dirty="0"/>
          </a:p>
        </p:txBody>
      </p:sp>
      <p:sp>
        <p:nvSpPr>
          <p:cNvPr id="12" name="Figura a mano libera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it-IT" sz="180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5" name="Segnaposto immagine 14" descr="Segnaposto vuoto per aggiungere un'immagine. Fare clic sul segnaposto e selezionare l'immagine che si vuole aggiungere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sz="1800" dirty="0"/>
          </a:p>
        </p:txBody>
      </p:sp>
      <p:sp>
        <p:nvSpPr>
          <p:cNvPr id="8" name="Figura a mano libera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it-IT" sz="1800" dirty="0"/>
          </a:p>
        </p:txBody>
      </p:sp>
      <p:sp>
        <p:nvSpPr>
          <p:cNvPr id="9" name="Figura a mano libera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it-IT" sz="1800" dirty="0"/>
          </a:p>
        </p:txBody>
      </p:sp>
      <p:sp>
        <p:nvSpPr>
          <p:cNvPr id="10" name="Figura a mano libera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it-IT" sz="18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4572000" cy="4343400"/>
          </a:xfrm>
        </p:spPr>
        <p:txBody>
          <a:bodyPr rtlCol="0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 rtlCol="0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8E24292-2FC8-48DE-B8C9-0C6B6D12FF03}" type="datetime1">
              <a:rPr lang="it-IT" smtClean="0"/>
              <a:pPr/>
              <a:t>14/03/2023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 rtlCol="0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 rtlCol="0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111C69-6519-4333-89B8-14E02002A54C}" type="datetime1">
              <a:rPr lang="it-IT" smtClean="0"/>
              <a:pPr/>
              <a:t>14/03/2023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F8311A2-7E09-4566-A357-9685A2629100}" type="datetime1">
              <a:rPr lang="it-IT" smtClean="0"/>
              <a:pPr/>
              <a:t>14/03/2023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F98AB85-0621-463C-8BC8-C27CD062F201}" type="datetime1">
              <a:rPr lang="it-IT" smtClean="0"/>
              <a:pPr/>
              <a:t>14/03/2023</a:t>
            </a:fld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BD78A9C-123C-4B83-A54F-2117732E7F71}" type="datetime1">
              <a:rPr lang="it-IT" smtClean="0"/>
              <a:pPr/>
              <a:t>14/03/2023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8" name="Rettangolo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9" name="Rettangolo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66E599D-40D8-4588-BA06-8E7151C3A19F}" type="datetime1">
              <a:rPr lang="it-IT" smtClean="0"/>
              <a:pPr/>
              <a:t>14/03/2023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7F8E3F6-DE14-48B2-B2BC-6FABA9630FB8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91535" y="2660048"/>
            <a:ext cx="6317187" cy="1001421"/>
          </a:xfrm>
        </p:spPr>
        <p:txBody>
          <a:bodyPr rtlCol="0">
            <a:normAutofit/>
          </a:bodyPr>
          <a:lstStyle/>
          <a:p>
            <a:pPr rtl="0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Industrial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89895" y="3773385"/>
            <a:ext cx="5853808" cy="1092529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it-IT" sz="8000" b="1" dirty="0">
                <a:latin typeface="Arial" panose="020B0604020202020204" pitchFamily="34" charset="0"/>
                <a:cs typeface="Arial" panose="020B0604020202020204" pitchFamily="34" charset="0"/>
              </a:rPr>
              <a:t>QUICKSOLVE</a:t>
            </a:r>
            <a:r>
              <a:rPr lang="it-IT" sz="8000" dirty="0"/>
              <a:t> </a:t>
            </a:r>
          </a:p>
        </p:txBody>
      </p:sp>
      <p:pic>
        <p:nvPicPr>
          <p:cNvPr id="26" name="Segnaposto immagine 2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7" r="28557"/>
          <a:stretch>
            <a:fillRect/>
          </a:stretch>
        </p:blipFill>
        <p:spPr/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0451" cy="119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Grazie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57" y="1935891"/>
            <a:ext cx="6959034" cy="391297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776519" y="4506097"/>
            <a:ext cx="280086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Mauro Nanni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Daniele Rambelli</a:t>
            </a:r>
          </a:p>
        </p:txBody>
      </p:sp>
    </p:spTree>
    <p:extLst>
      <p:ext uri="{BB962C8B-B14F-4D97-AF65-F5344CB8AC3E}">
        <p14:creationId xmlns:p14="http://schemas.microsoft.com/office/powerpoint/2010/main" val="33284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2222157" cy="1036850"/>
          </a:xfrm>
        </p:spPr>
        <p:txBody>
          <a:bodyPr rtlCol="0"/>
          <a:lstStyle/>
          <a:p>
            <a:pPr rtl="0"/>
            <a:r>
              <a:rPr lang="it-IT" dirty="0"/>
              <a:t>Chi siamo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0" y="1952367"/>
            <a:ext cx="9601200" cy="4720281"/>
          </a:xfrm>
        </p:spPr>
        <p:txBody>
          <a:bodyPr rtlCol="0"/>
          <a:lstStyle/>
          <a:p>
            <a:r>
              <a:rPr lang="it-IT" dirty="0"/>
              <a:t>Ci definiamo tecnici esperti in diversi settori industriali, siamo oggi artefici di attività di analisi e industrializzazione presso aziende leader di settore.</a:t>
            </a:r>
          </a:p>
          <a:p>
            <a:r>
              <a:rPr lang="it-IT" dirty="0"/>
              <a:t>Professionalmente siamo cresciuti nella Packaging Valley e nel tempo le nostre esperienze e conoscenze si sono ampliate con attività e progetti in grandi realtà industriali in tutto il mondo.</a:t>
            </a:r>
          </a:p>
          <a:p>
            <a:r>
              <a:rPr lang="it-IT" dirty="0"/>
              <a:t>Importanti aziende del settore industriale ci affidano oggi progetti di natura tecnica e strategica, con l’obiettivo di portare efficienze e sostenere le proprie innovazioni</a:t>
            </a:r>
          </a:p>
        </p:txBody>
      </p:sp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2675238" cy="1036850"/>
          </a:xfrm>
        </p:spPr>
        <p:txBody>
          <a:bodyPr rtlCol="0"/>
          <a:lstStyle/>
          <a:p>
            <a:pPr rtl="0"/>
            <a:r>
              <a:rPr lang="it-IT" dirty="0"/>
              <a:t>Esperienze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0617" y="2129196"/>
            <a:ext cx="12035480" cy="494270"/>
          </a:xfrm>
        </p:spPr>
        <p:txBody>
          <a:bodyPr rtlCol="0">
            <a:noAutofit/>
          </a:bodyPr>
          <a:lstStyle/>
          <a:p>
            <a:r>
              <a:rPr lang="it-IT" dirty="0"/>
              <a:t>Le Aziende che ci hanno visto alle loro dirette dipendenze come Tecnici e Manager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760" y="3446012"/>
            <a:ext cx="1837688" cy="193737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23" y="3581545"/>
            <a:ext cx="2263761" cy="169563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883" y="3460678"/>
            <a:ext cx="1922705" cy="192270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3620" y="3843340"/>
            <a:ext cx="2225731" cy="115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9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Competenze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41572" y="1912243"/>
            <a:ext cx="3095368" cy="4343400"/>
          </a:xfrm>
        </p:spPr>
        <p:txBody>
          <a:bodyPr/>
          <a:lstStyle/>
          <a:p>
            <a:r>
              <a:rPr lang="it-IT" dirty="0"/>
              <a:t>Automotive</a:t>
            </a:r>
          </a:p>
          <a:p>
            <a:r>
              <a:rPr lang="it-IT" dirty="0" err="1"/>
              <a:t>Aerospace</a:t>
            </a:r>
            <a:endParaRPr lang="it-IT" dirty="0"/>
          </a:p>
          <a:p>
            <a:r>
              <a:rPr lang="it-IT" dirty="0"/>
              <a:t>Packaging </a:t>
            </a:r>
          </a:p>
          <a:p>
            <a:r>
              <a:rPr lang="it-IT" dirty="0" err="1"/>
              <a:t>Oil</a:t>
            </a:r>
            <a:r>
              <a:rPr lang="it-IT" dirty="0"/>
              <a:t> and Gas</a:t>
            </a:r>
          </a:p>
          <a:p>
            <a:r>
              <a:rPr lang="it-IT" dirty="0"/>
              <a:t>Industria Ceramica</a:t>
            </a:r>
          </a:p>
          <a:p>
            <a:r>
              <a:rPr lang="it-IT" dirty="0"/>
              <a:t>Ferroviario</a:t>
            </a:r>
          </a:p>
          <a:p>
            <a:r>
              <a:rPr lang="it-IT" dirty="0"/>
              <a:t>Industria pesante</a:t>
            </a:r>
          </a:p>
          <a:p>
            <a:r>
              <a:rPr lang="it-IT" dirty="0"/>
              <a:t>Movimento terra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190" y="1721381"/>
            <a:ext cx="2586940" cy="134736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43" y="1721381"/>
            <a:ext cx="3183936" cy="166626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4172" y="5099140"/>
            <a:ext cx="3532428" cy="169862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143" y="5273460"/>
            <a:ext cx="2611863" cy="143657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3587" y="3223523"/>
            <a:ext cx="3787137" cy="168637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4707" y="3561961"/>
            <a:ext cx="2619633" cy="153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Che cosa facciamo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10402330" cy="4876800"/>
          </a:xfrm>
        </p:spPr>
        <p:txBody>
          <a:bodyPr rtlCol="0">
            <a:normAutofit fontScale="25000" lnSpcReduction="20000"/>
          </a:bodyPr>
          <a:lstStyle/>
          <a:p>
            <a:pPr rtl="0"/>
            <a:r>
              <a:rPr lang="it-IT" sz="9600" dirty="0"/>
              <a:t>Il nostro obiettivo è di condurre il cliente attraverso a QUATTRO fasi operative alla definizione di progetto esecutivo:</a:t>
            </a:r>
          </a:p>
          <a:p>
            <a:pPr rtl="0"/>
            <a:endParaRPr lang="it-IT" sz="9600" dirty="0"/>
          </a:p>
          <a:p>
            <a:pPr marL="457200" indent="-457200" rtl="0">
              <a:buFont typeface="+mj-lt"/>
              <a:buAutoNum type="arabicPeriod"/>
            </a:pPr>
            <a:r>
              <a:rPr lang="it-IT" sz="9600" dirty="0"/>
              <a:t>Industrializzazione di prodotto</a:t>
            </a:r>
          </a:p>
          <a:p>
            <a:pPr marL="457200" indent="-457200" rtl="0">
              <a:buFont typeface="+mj-lt"/>
              <a:buAutoNum type="arabicPeriod"/>
            </a:pPr>
            <a:endParaRPr lang="it-IT" sz="9600" dirty="0"/>
          </a:p>
          <a:p>
            <a:pPr marL="457200" indent="-457200" rtl="0">
              <a:buFont typeface="+mj-lt"/>
              <a:buAutoNum type="arabicPeriod"/>
            </a:pPr>
            <a:r>
              <a:rPr lang="it-IT" sz="9600" dirty="0"/>
              <a:t>Industrializzazione di processo</a:t>
            </a:r>
          </a:p>
          <a:p>
            <a:pPr marL="457200" indent="-457200" rtl="0">
              <a:buFont typeface="+mj-lt"/>
              <a:buAutoNum type="arabicPeriod"/>
            </a:pPr>
            <a:endParaRPr lang="it-IT" sz="9600" dirty="0"/>
          </a:p>
          <a:p>
            <a:pPr marL="457200" indent="-457200" rtl="0">
              <a:buFont typeface="+mj-lt"/>
              <a:buAutoNum type="arabicPeriod"/>
            </a:pPr>
            <a:r>
              <a:rPr lang="it-IT" sz="9600" dirty="0"/>
              <a:t>Tempi e Metodi</a:t>
            </a:r>
          </a:p>
          <a:p>
            <a:pPr marL="457200" indent="-457200" rtl="0">
              <a:buFont typeface="+mj-lt"/>
              <a:buAutoNum type="arabicPeriod"/>
            </a:pPr>
            <a:endParaRPr lang="it-IT" sz="9600" dirty="0"/>
          </a:p>
          <a:p>
            <a:pPr marL="457200" indent="-457200">
              <a:buFont typeface="+mj-lt"/>
              <a:buAutoNum type="arabicPeriod"/>
            </a:pPr>
            <a:r>
              <a:rPr lang="it-IT" sz="9600" dirty="0" err="1"/>
              <a:t>Fixed</a:t>
            </a:r>
            <a:r>
              <a:rPr lang="it-IT" sz="9600" dirty="0"/>
              <a:t> Price Project</a:t>
            </a:r>
          </a:p>
          <a:p>
            <a:pPr marL="0" indent="0" rtl="0">
              <a:buNone/>
            </a:pPr>
            <a:endParaRPr lang="it-IT" sz="9600" dirty="0"/>
          </a:p>
          <a:p>
            <a:pPr marL="457200" indent="-457200" rtl="0">
              <a:buFont typeface="+mj-lt"/>
              <a:buAutoNum type="arabicPeriod"/>
            </a:pPr>
            <a:endParaRPr lang="it-IT" sz="9600" dirty="0"/>
          </a:p>
          <a:p>
            <a:pPr marL="457200" indent="-457200" rtl="0">
              <a:buFont typeface="+mj-lt"/>
              <a:buAutoNum type="arabicPeriod"/>
            </a:pPr>
            <a:endParaRPr lang="it-IT" dirty="0"/>
          </a:p>
          <a:p>
            <a:pPr marL="0" indent="0" rtl="0">
              <a:buNone/>
            </a:pPr>
            <a:r>
              <a:rPr lang="it-IT" dirty="0"/>
              <a:t>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56" y="3717511"/>
            <a:ext cx="788543" cy="77853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62" y="2717225"/>
            <a:ext cx="812837" cy="81283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562" y="4716152"/>
            <a:ext cx="812837" cy="86250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856" y="5753976"/>
            <a:ext cx="812837" cy="7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5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Industrializzazione di Prodotto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7606" y="2001795"/>
            <a:ext cx="7008341" cy="4343400"/>
          </a:xfrm>
        </p:spPr>
        <p:txBody>
          <a:bodyPr>
            <a:normAutofit fontScale="92500" lnSpcReduction="10000"/>
          </a:bodyPr>
          <a:lstStyle/>
          <a:p>
            <a:endParaRPr lang="it-IT" dirty="0"/>
          </a:p>
          <a:p>
            <a:r>
              <a:rPr lang="it-IT" dirty="0"/>
              <a:t>Modificare un progetto in fase di industrializzazione, qualora si renda necessario, è molto meno costoso rispetto a cambiare un prodotto già costruito, se non addirittura in fase di produzione</a:t>
            </a:r>
          </a:p>
          <a:p>
            <a:endParaRPr lang="it-IT" dirty="0"/>
          </a:p>
          <a:p>
            <a:r>
              <a:rPr lang="it-IT" dirty="0"/>
              <a:t>Sulla base delle nostre esperienze, indirizziamo il progettista a tener conto di quelli che sono i materiali  e tecnologie per una più semplice fattibilità del prodotto, garantendo le specifiche di funzionalità, analizzando e mettendo a confronto soluzioni e costi.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0048" y="2924433"/>
            <a:ext cx="2642982" cy="264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9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Industrializzazione di Processo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63828" y="1985320"/>
            <a:ext cx="7133968" cy="4522572"/>
          </a:xfrm>
        </p:spPr>
        <p:txBody>
          <a:bodyPr>
            <a:normAutofit/>
          </a:bodyPr>
          <a:lstStyle/>
          <a:p>
            <a:r>
              <a:rPr lang="it-IT" dirty="0"/>
              <a:t>Questa attività volta alla verifica delle tecnologie ed attrezzature necessarie alla fattibilità delle singole parti del progetto, questo è rivolto a tutto ciò che prende parte al processo di produzione, spazi, </a:t>
            </a:r>
            <a:r>
              <a:rPr lang="it-IT" dirty="0" err="1"/>
              <a:t>lay</a:t>
            </a:r>
            <a:r>
              <a:rPr lang="it-IT" dirty="0"/>
              <a:t> out, macchine, attrezzature, logistica.</a:t>
            </a:r>
          </a:p>
          <a:p>
            <a:endParaRPr lang="it-IT" dirty="0"/>
          </a:p>
          <a:p>
            <a:r>
              <a:rPr lang="it-IT" dirty="0"/>
              <a:t>Operiamo direttamente nei reparti anche presso fornitori, indirizzando i tecnici allo studio del metodo produttivo che sviluppa la massima efficienza.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491" y="2817341"/>
            <a:ext cx="2955580" cy="29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2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Analisi Tempi e Metodi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7150" y="1804086"/>
            <a:ext cx="8773298" cy="4909751"/>
          </a:xfrm>
        </p:spPr>
        <p:txBody>
          <a:bodyPr>
            <a:normAutofit/>
          </a:bodyPr>
          <a:lstStyle/>
          <a:p>
            <a:r>
              <a:rPr lang="it-IT" dirty="0"/>
              <a:t>Oltre trenta anni di esperienza in questa attività siamo in grado di pianificare e organizzare reparti produttivi, macchine utensili e linee di montaggio</a:t>
            </a:r>
          </a:p>
          <a:p>
            <a:r>
              <a:rPr lang="it-IT" dirty="0"/>
              <a:t>Frazioniamo ogni singolo lavoro in operazioni elementari, con una attenta analisi al fine di indirizzare risorse uomo e macchina ad un modo semplice veloce e sicuro di eseguire l’operazione.</a:t>
            </a:r>
          </a:p>
          <a:p>
            <a:r>
              <a:rPr lang="it-IT" dirty="0"/>
              <a:t>Ci occupiamo della pianificazione e schedulazione di reparti produttivi</a:t>
            </a:r>
          </a:p>
          <a:p>
            <a:r>
              <a:rPr lang="it-IT" dirty="0"/>
              <a:t>Sviluppiamo il lotto economico</a:t>
            </a:r>
          </a:p>
          <a:p>
            <a:r>
              <a:rPr lang="it-IT" dirty="0"/>
              <a:t>Realizziamo il ciclo produttivo con Tempi Standard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0448" y="2998572"/>
            <a:ext cx="1906968" cy="283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8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0" y="617838"/>
            <a:ext cx="9601200" cy="674146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 err="1"/>
              <a:t>Fixed</a:t>
            </a:r>
            <a:r>
              <a:rPr lang="it-IT" dirty="0"/>
              <a:t> Price Project</a:t>
            </a: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9491" y="3283857"/>
            <a:ext cx="2234218" cy="2133427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45990" y="2553730"/>
            <a:ext cx="92675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Come calcolare il costo vero del prodotto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Costo delle materie prime, il costo delle lavorazioni, i costi indiretti o di struttura ed il margine o utile aziendale, sono gli elementi sui quali lavoriamo e che garantiamo con  la nostra attività.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Proponiamo il metodo Full </a:t>
            </a:r>
            <a:r>
              <a:rPr lang="it-IT" dirty="0" err="1"/>
              <a:t>Costing</a:t>
            </a:r>
            <a:r>
              <a:rPr lang="it-IT" dirty="0"/>
              <a:t> col quale si deve tener conto di tutti i punti sopra elencati, in modo da proporre al cliente il giusto prezzo.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Utilizziamo software di calcolo e se richiesto affianchiamo profili junior del cliente per portare le nostre conoscenze e formare personale e tecnici.</a:t>
            </a:r>
          </a:p>
        </p:txBody>
      </p:sp>
    </p:spTree>
    <p:extLst>
      <p:ext uri="{BB962C8B-B14F-4D97-AF65-F5344CB8AC3E}">
        <p14:creationId xmlns:p14="http://schemas.microsoft.com/office/powerpoint/2010/main" val="182091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rezione vendite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181_TF03431374.potx" id="{675C0673-5DD4-4E0F-8D59-D522D05A14E4}" vid="{CECD9AC2-D8FF-4FF1-9F7B-99A9CFAF591C}"/>
    </a:ext>
  </a:extLst>
</a:theme>
</file>

<file path=ppt/theme/theme2.xml><?xml version="1.0" encoding="utf-8"?>
<a:theme xmlns:a="http://schemas.openxmlformats.org/drawingml/2006/main" name="Tema di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tf03431374 (1)</Template>
  <TotalTime>209</TotalTime>
  <Words>502</Words>
  <Application>Microsoft Office PowerPoint</Application>
  <PresentationFormat>Widescreen</PresentationFormat>
  <Paragraphs>64</Paragraphs>
  <Slides>10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Direzione vendite 16X9</vt:lpstr>
      <vt:lpstr>Industrial Engineering </vt:lpstr>
      <vt:lpstr>Chi siamo</vt:lpstr>
      <vt:lpstr>Esperienze</vt:lpstr>
      <vt:lpstr>Competenze</vt:lpstr>
      <vt:lpstr>Che cosa facciamo</vt:lpstr>
      <vt:lpstr>Industrializzazione di Prodotto</vt:lpstr>
      <vt:lpstr>Industrializzazione di Processo</vt:lpstr>
      <vt:lpstr>Analisi Tempi e Metodi</vt:lpstr>
      <vt:lpstr>   Fixed Price Project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titolo con immagine</dc:title>
  <dc:creator>Mauro Nanni</dc:creator>
  <cp:lastModifiedBy>Mauro Nanni</cp:lastModifiedBy>
  <cp:revision>44</cp:revision>
  <dcterms:created xsi:type="dcterms:W3CDTF">2020-02-10T19:50:20Z</dcterms:created>
  <dcterms:modified xsi:type="dcterms:W3CDTF">2023-03-14T15:42:21Z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